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3" r:id="rId4"/>
    <p:sldId id="310" r:id="rId5"/>
    <p:sldId id="311" r:id="rId6"/>
    <p:sldId id="312" r:id="rId7"/>
    <p:sldId id="313" r:id="rId8"/>
    <p:sldId id="315" r:id="rId9"/>
    <p:sldId id="316" r:id="rId10"/>
    <p:sldId id="314" r:id="rId11"/>
    <p:sldId id="276" r:id="rId12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isa Mohammed Al Nuaimi" initials="EMAN" lastIdx="3" clrIdx="0">
    <p:extLst>
      <p:ext uri="{19B8F6BF-5375-455C-9EA6-DF929625EA0E}">
        <p15:presenceInfo xmlns:p15="http://schemas.microsoft.com/office/powerpoint/2012/main" userId="S-1-5-21-787222154-1648142074-1451110325-39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D7C"/>
    <a:srgbClr val="87774E"/>
    <a:srgbClr val="AA9F82"/>
    <a:srgbClr val="C3B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2.xm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67357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n-US" b="1" smtClean="0">
                <a:solidFill>
                  <a:srgbClr val="00C000"/>
                </a:solidFill>
                <a:latin typeface="Arial" panose="020B0604020202020204" pitchFamily="34" charset="0"/>
              </a:rPr>
              <a:t>Public</a:t>
            </a:r>
            <a:endParaRPr lang="en-US" b="1">
              <a:solidFill>
                <a:srgbClr val="00C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005EA-228B-445F-B4E3-91E67B8C3141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D6C03-7975-4D10-81F9-3E9AF1EAD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9534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1.xm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6735763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ctr">
              <a:defRPr lang="en-US" sz="1200" b="1" i="0" u="none">
                <a:solidFill>
                  <a:srgbClr val="00C000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smtClean="0"/>
              <a:t>Public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51628-FAF4-41C3-AFFE-213C5956AB7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F9C8B-7278-4B05-8579-C308463AF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0341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35763" cy="495029"/>
          </a:xfrm>
        </p:spPr>
        <p:txBody>
          <a:bodyPr/>
          <a:lstStyle/>
          <a:p>
            <a:r>
              <a:rPr lang="en-US" smtClean="0"/>
              <a:t>Public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9C8B-7278-4B05-8579-C308463AF8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573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35763" cy="495029"/>
          </a:xfrm>
        </p:spPr>
        <p:txBody>
          <a:bodyPr/>
          <a:lstStyle/>
          <a:p>
            <a:r>
              <a:rPr lang="en-US" smtClean="0"/>
              <a:t>Public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9C8B-7278-4B05-8579-C308463AF8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56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35763" cy="495029"/>
          </a:xfrm>
        </p:spPr>
        <p:txBody>
          <a:bodyPr/>
          <a:lstStyle/>
          <a:p>
            <a:r>
              <a:rPr lang="en-US" smtClean="0"/>
              <a:t>Public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9C8B-7278-4B05-8579-C308463AF8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22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35763" cy="495029"/>
          </a:xfrm>
        </p:spPr>
        <p:txBody>
          <a:bodyPr/>
          <a:lstStyle/>
          <a:p>
            <a:r>
              <a:rPr lang="en-US" smtClean="0"/>
              <a:t>Public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9C8B-7278-4B05-8579-C308463AF8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39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35763" cy="495029"/>
          </a:xfrm>
        </p:spPr>
        <p:txBody>
          <a:bodyPr/>
          <a:lstStyle/>
          <a:p>
            <a:r>
              <a:rPr lang="en-US" smtClean="0"/>
              <a:t>Public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9C8B-7278-4B05-8579-C308463AF8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6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35763" cy="495029"/>
          </a:xfrm>
        </p:spPr>
        <p:txBody>
          <a:bodyPr/>
          <a:lstStyle/>
          <a:p>
            <a:r>
              <a:rPr lang="en-US" smtClean="0"/>
              <a:t>Public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9C8B-7278-4B05-8579-C308463AF8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21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35763" cy="495029"/>
          </a:xfrm>
        </p:spPr>
        <p:txBody>
          <a:bodyPr/>
          <a:lstStyle/>
          <a:p>
            <a:r>
              <a:rPr lang="en-US" smtClean="0"/>
              <a:t>Public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9C8B-7278-4B05-8579-C308463AF8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40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35763" cy="495029"/>
          </a:xfrm>
        </p:spPr>
        <p:txBody>
          <a:bodyPr/>
          <a:lstStyle/>
          <a:p>
            <a:r>
              <a:rPr lang="en-US" smtClean="0"/>
              <a:t>Public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9C8B-7278-4B05-8579-C308463AF8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32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35763" cy="495029"/>
          </a:xfrm>
        </p:spPr>
        <p:txBody>
          <a:bodyPr/>
          <a:lstStyle/>
          <a:p>
            <a:r>
              <a:rPr lang="en-US" smtClean="0"/>
              <a:t>Public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9C8B-7278-4B05-8579-C308463AF8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32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  <p:custDataLst>
              <p:tags r:id="rId1"/>
            </p:custDataLst>
          </p:nvPr>
        </p:nvSpPr>
        <p:spPr>
          <a:xfrm>
            <a:off x="0" y="0"/>
            <a:ext cx="6735763" cy="495029"/>
          </a:xfrm>
        </p:spPr>
        <p:txBody>
          <a:bodyPr/>
          <a:lstStyle/>
          <a:p>
            <a:r>
              <a:rPr lang="en-US" smtClean="0"/>
              <a:t>Public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9C8B-7278-4B05-8579-C308463AF8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05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34CE-FEB8-408F-B936-35CDFA288BE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AE0F-F612-423A-A4E5-D04728A97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58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34CE-FEB8-408F-B936-35CDFA288BE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AE0F-F612-423A-A4E5-D04728A97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8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34CE-FEB8-408F-B936-35CDFA288BE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AE0F-F612-423A-A4E5-D04728A97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9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34CE-FEB8-408F-B936-35CDFA288BE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AE0F-F612-423A-A4E5-D04728A97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2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34CE-FEB8-408F-B936-35CDFA288BE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AE0F-F612-423A-A4E5-D04728A97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76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34CE-FEB8-408F-B936-35CDFA288BE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AE0F-F612-423A-A4E5-D04728A97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33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34CE-FEB8-408F-B936-35CDFA288BE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AE0F-F612-423A-A4E5-D04728A97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34CE-FEB8-408F-B936-35CDFA288BE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AE0F-F612-423A-A4E5-D04728A97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5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34CE-FEB8-408F-B936-35CDFA288BE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AE0F-F612-423A-A4E5-D04728A97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5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34CE-FEB8-408F-B936-35CDFA288BE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AE0F-F612-423A-A4E5-D04728A97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71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634CE-FEB8-408F-B936-35CDFA288BE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6AE0F-F612-423A-A4E5-D04728A97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07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634CE-FEB8-408F-B936-35CDFA288BE9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6AE0F-F612-423A-A4E5-D04728A97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93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9800175" y="6155780"/>
            <a:ext cx="1757725" cy="225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rtl="1"/>
            <a:r>
              <a:rPr lang="en-US" sz="1300" baseline="30000" dirty="0">
                <a:solidFill>
                  <a:srgbClr val="1A4784"/>
                </a:solidFill>
                <a:latin typeface="Arial" charset="0"/>
                <a:cs typeface="Arial" charset="0"/>
              </a:rPr>
              <a:t>Towards </a:t>
            </a:r>
            <a:r>
              <a:rPr lang="en-US" sz="1300" baseline="30000" dirty="0" smtClean="0">
                <a:solidFill>
                  <a:srgbClr val="1A4784"/>
                </a:solidFill>
                <a:latin typeface="Arial" charset="0"/>
                <a:cs typeface="Arial" charset="0"/>
              </a:rPr>
              <a:t>amore resilient </a:t>
            </a:r>
            <a:r>
              <a:rPr lang="en-US" sz="1300" baseline="30000" dirty="0">
                <a:solidFill>
                  <a:srgbClr val="1A4784"/>
                </a:solidFill>
                <a:latin typeface="Arial" charset="0"/>
                <a:cs typeface="Arial" charset="0"/>
              </a:rPr>
              <a:t>nation </a:t>
            </a:r>
            <a:endParaRPr lang="ar-SA" sz="1300" baseline="30000" dirty="0">
              <a:solidFill>
                <a:srgbClr val="1A4784"/>
              </a:solidFill>
              <a:latin typeface="Arial" charset="0"/>
              <a:cs typeface="Arial" charset="0"/>
            </a:endParaRPr>
          </a:p>
        </p:txBody>
      </p:sp>
      <p:pic>
        <p:nvPicPr>
          <p:cNvPr id="6" name="Picture 20" descr="arrow fu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2613" y="6103389"/>
            <a:ext cx="2508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-167364" y="249923"/>
            <a:ext cx="6878237" cy="6328160"/>
            <a:chOff x="1432656" y="-209277"/>
            <a:chExt cx="5549188" cy="51054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586" b="17893"/>
            <a:stretch/>
          </p:blipFill>
          <p:spPr>
            <a:xfrm>
              <a:off x="1863709" y="-209277"/>
              <a:ext cx="5118135" cy="51054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1432656" y="3878264"/>
              <a:ext cx="2898776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pic>
        <p:nvPicPr>
          <p:cNvPr id="10" name="Picture 4" descr="RALogoV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7337" y="1710419"/>
            <a:ext cx="1779003" cy="1703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946683" y="3695360"/>
            <a:ext cx="36112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  <a:defRPr/>
            </a:pPr>
            <a:r>
              <a:rPr lang="en-US" sz="2000" b="1" dirty="0" smtClean="0">
                <a:solidFill>
                  <a:srgbClr val="1F3D7C"/>
                </a:solidFill>
                <a:latin typeface="Arial"/>
                <a:cs typeface="Arial"/>
              </a:rPr>
              <a:t>Evaluating sources</a:t>
            </a:r>
            <a:endParaRPr lang="en-US" sz="2000" b="1" dirty="0" smtClean="0">
              <a:solidFill>
                <a:srgbClr val="1F3D7C"/>
              </a:solidFill>
              <a:latin typeface="Arial"/>
              <a:cs typeface="Arial"/>
            </a:endParaRPr>
          </a:p>
          <a:p>
            <a:pPr lvl="0" algn="ctr">
              <a:lnSpc>
                <a:spcPct val="120000"/>
              </a:lnSpc>
              <a:defRPr/>
            </a:pPr>
            <a:r>
              <a:rPr lang="en-US" sz="2000" b="1" dirty="0" smtClean="0">
                <a:solidFill>
                  <a:srgbClr val="1F3D7C"/>
                </a:solidFill>
                <a:latin typeface="Arial"/>
                <a:cs typeface="Arial"/>
              </a:rPr>
              <a:t>RA Library </a:t>
            </a:r>
          </a:p>
          <a:p>
            <a:pPr lvl="0" algn="ctr">
              <a:lnSpc>
                <a:spcPct val="120000"/>
              </a:lnSpc>
              <a:defRPr/>
            </a:pPr>
            <a:r>
              <a:rPr lang="en-US" sz="2000" b="1" dirty="0" smtClean="0">
                <a:solidFill>
                  <a:srgbClr val="1F3D7C"/>
                </a:solidFill>
                <a:latin typeface="Arial"/>
                <a:cs typeface="Arial"/>
              </a:rPr>
              <a:t>               2020</a:t>
            </a:r>
            <a:r>
              <a:rPr lang="en-US" sz="2000" dirty="0">
                <a:latin typeface="Arial"/>
                <a:cs typeface="Arial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55540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9800175" y="6155780"/>
            <a:ext cx="1757725" cy="225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rtl="1"/>
            <a:r>
              <a:rPr lang="en-US" sz="1300" baseline="30000">
                <a:solidFill>
                  <a:srgbClr val="1A4784"/>
                </a:solidFill>
                <a:latin typeface="Arial" charset="0"/>
                <a:cs typeface="Arial" charset="0"/>
              </a:rPr>
              <a:t>Towards a more resilient nation </a:t>
            </a:r>
            <a:endParaRPr lang="ar-SA" sz="1300" baseline="30000">
              <a:solidFill>
                <a:srgbClr val="1A4784"/>
              </a:solidFill>
              <a:latin typeface="Arial" charset="0"/>
              <a:cs typeface="Arial" charset="0"/>
            </a:endParaRPr>
          </a:p>
        </p:txBody>
      </p:sp>
      <p:pic>
        <p:nvPicPr>
          <p:cNvPr id="6" name="Picture 20" descr="arrow fu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2613" y="6103389"/>
            <a:ext cx="2508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681661" y="362416"/>
            <a:ext cx="6878237" cy="6328160"/>
            <a:chOff x="1432656" y="-209277"/>
            <a:chExt cx="5549188" cy="51054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586" b="17893"/>
            <a:stretch/>
          </p:blipFill>
          <p:spPr>
            <a:xfrm>
              <a:off x="1863709" y="-209277"/>
              <a:ext cx="5118135" cy="51054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1432656" y="3878264"/>
              <a:ext cx="2898776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0" name="Picture 4" descr="RALogoV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7337" y="1710419"/>
            <a:ext cx="1779003" cy="1703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657677" y="3950425"/>
            <a:ext cx="5778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US" sz="1600" b="1" dirty="0">
              <a:solidFill>
                <a:srgbClr val="AA9F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91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64" y="6062354"/>
            <a:ext cx="1402327" cy="795647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0" y="-25399"/>
            <a:ext cx="12192003" cy="1350433"/>
            <a:chOff x="0" y="-19050"/>
            <a:chExt cx="9144002" cy="1012825"/>
          </a:xfrm>
        </p:grpSpPr>
        <p:sp>
          <p:nvSpPr>
            <p:cNvPr id="4" name="Rectangle 3"/>
            <p:cNvSpPr/>
            <p:nvPr/>
          </p:nvSpPr>
          <p:spPr>
            <a:xfrm>
              <a:off x="1235077" y="776288"/>
              <a:ext cx="7908925" cy="28575"/>
            </a:xfrm>
            <a:prstGeom prst="rect">
              <a:avLst/>
            </a:prstGeom>
            <a:solidFill>
              <a:srgbClr val="7F745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>
                <a:solidFill>
                  <a:srgbClr val="7F7457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776288"/>
              <a:ext cx="287338" cy="28575"/>
            </a:xfrm>
            <a:prstGeom prst="rect">
              <a:avLst/>
            </a:prstGeom>
            <a:solidFill>
              <a:srgbClr val="7F745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7F745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6" name="Picture 25" descr="arrow gold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802" y="-19050"/>
              <a:ext cx="1190625" cy="1012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824568" y="365126"/>
            <a:ext cx="9529231" cy="56774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1F3D7C"/>
                </a:solidFill>
              </a:rPr>
              <a:t>Evaluating Resources</a:t>
            </a:r>
            <a:endParaRPr lang="en-US" b="1" dirty="0">
              <a:solidFill>
                <a:srgbClr val="1F3D7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46769" y="1218139"/>
            <a:ext cx="978784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1F3D7C"/>
                </a:solidFill>
              </a:rPr>
              <a:t>Evaluating sources is: </a:t>
            </a:r>
          </a:p>
          <a:p>
            <a:r>
              <a:rPr lang="en-US" sz="2400" dirty="0"/>
              <a:t>   Useful thinking skill academically and for everyday life.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solidFill>
                  <a:srgbClr val="1F3D7C"/>
                </a:solidFill>
              </a:rPr>
              <a:t>How do we evaluate sources?</a:t>
            </a:r>
          </a:p>
          <a:p>
            <a:r>
              <a:rPr lang="en-US" sz="2400" dirty="0"/>
              <a:t>   By evaluating and identifying the source:</a:t>
            </a:r>
          </a:p>
          <a:p>
            <a:r>
              <a:rPr lang="en-US" sz="2400" dirty="0"/>
              <a:t>Author</a:t>
            </a:r>
          </a:p>
          <a:p>
            <a:r>
              <a:rPr lang="en-US" sz="2400" dirty="0"/>
              <a:t>Audience</a:t>
            </a:r>
          </a:p>
          <a:p>
            <a:r>
              <a:rPr lang="en-US" sz="2400" dirty="0"/>
              <a:t>Review process</a:t>
            </a:r>
          </a:p>
          <a:p>
            <a:r>
              <a:rPr lang="en-US" sz="2400" dirty="0"/>
              <a:t>Currency</a:t>
            </a:r>
          </a:p>
          <a:p>
            <a:r>
              <a:rPr lang="en-US" sz="2400" dirty="0"/>
              <a:t>Perspective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0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64" y="6062354"/>
            <a:ext cx="1402327" cy="795647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0" y="-25399"/>
            <a:ext cx="12192003" cy="1350433"/>
            <a:chOff x="0" y="-19050"/>
            <a:chExt cx="9144002" cy="1012825"/>
          </a:xfrm>
        </p:grpSpPr>
        <p:sp>
          <p:nvSpPr>
            <p:cNvPr id="4" name="Rectangle 3"/>
            <p:cNvSpPr/>
            <p:nvPr/>
          </p:nvSpPr>
          <p:spPr>
            <a:xfrm>
              <a:off x="1235077" y="776288"/>
              <a:ext cx="7908925" cy="28575"/>
            </a:xfrm>
            <a:prstGeom prst="rect">
              <a:avLst/>
            </a:prstGeom>
            <a:solidFill>
              <a:srgbClr val="7F745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>
                <a:solidFill>
                  <a:srgbClr val="7F7457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776288"/>
              <a:ext cx="287338" cy="28575"/>
            </a:xfrm>
            <a:prstGeom prst="rect">
              <a:avLst/>
            </a:prstGeom>
            <a:solidFill>
              <a:srgbClr val="7F745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7F745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6" name="Picture 25" descr="arrow gold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802" y="-19050"/>
              <a:ext cx="1190625" cy="1012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824568" y="365126"/>
            <a:ext cx="9529231" cy="56774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1F3D7C"/>
                </a:solidFill>
              </a:rPr>
              <a:t>Evaluating Resources</a:t>
            </a:r>
            <a:endParaRPr lang="en-US" b="1" dirty="0">
              <a:solidFill>
                <a:srgbClr val="1F3D7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11424" y="4285199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1F3D7C"/>
                </a:solidFill>
              </a:rPr>
              <a:t>Audience?</a:t>
            </a:r>
          </a:p>
          <a:p>
            <a:r>
              <a:rPr lang="en-US" sz="2800" dirty="0" smtClean="0"/>
              <a:t>Who </a:t>
            </a:r>
            <a:r>
              <a:rPr lang="en-US" sz="2800" dirty="0"/>
              <a:t>is the author speaking to? General public, experts, special interest group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1799169" y="1538723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1F3D7C"/>
                </a:solidFill>
              </a:rPr>
              <a:t>Author?</a:t>
            </a:r>
          </a:p>
          <a:p>
            <a:r>
              <a:rPr lang="en-US" sz="2800" dirty="0" smtClean="0"/>
              <a:t>Who </a:t>
            </a:r>
            <a:r>
              <a:rPr lang="en-US" sz="2800" dirty="0"/>
              <a:t>created the source?</a:t>
            </a:r>
          </a:p>
          <a:p>
            <a:r>
              <a:rPr lang="en-US" sz="2800" dirty="0"/>
              <a:t>Is </a:t>
            </a:r>
            <a:r>
              <a:rPr lang="en-US" sz="2800" dirty="0" smtClean="0"/>
              <a:t>he/she </a:t>
            </a:r>
            <a:r>
              <a:rPr lang="en-US" sz="2800" dirty="0"/>
              <a:t>credible?</a:t>
            </a:r>
          </a:p>
          <a:p>
            <a:r>
              <a:rPr lang="en-US" sz="2800" dirty="0"/>
              <a:t>Is there a list of references?</a:t>
            </a:r>
          </a:p>
          <a:p>
            <a:r>
              <a:rPr lang="en-US" sz="2800" dirty="0"/>
              <a:t>Number of citations? (for scholarly sources).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472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64" y="6062354"/>
            <a:ext cx="1402327" cy="795647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0" y="-25399"/>
            <a:ext cx="12192003" cy="1350433"/>
            <a:chOff x="0" y="-19050"/>
            <a:chExt cx="9144002" cy="1012825"/>
          </a:xfrm>
        </p:grpSpPr>
        <p:sp>
          <p:nvSpPr>
            <p:cNvPr id="4" name="Rectangle 3"/>
            <p:cNvSpPr/>
            <p:nvPr/>
          </p:nvSpPr>
          <p:spPr>
            <a:xfrm>
              <a:off x="1235077" y="776288"/>
              <a:ext cx="7908925" cy="28575"/>
            </a:xfrm>
            <a:prstGeom prst="rect">
              <a:avLst/>
            </a:prstGeom>
            <a:solidFill>
              <a:srgbClr val="7F745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>
                <a:solidFill>
                  <a:srgbClr val="7F7457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776288"/>
              <a:ext cx="287338" cy="28575"/>
            </a:xfrm>
            <a:prstGeom prst="rect">
              <a:avLst/>
            </a:prstGeom>
            <a:solidFill>
              <a:srgbClr val="7F745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7F745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6" name="Picture 25" descr="arrow gold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802" y="-19050"/>
              <a:ext cx="1190625" cy="1012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646768" y="365125"/>
            <a:ext cx="9707031" cy="54003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1F3D7C"/>
                </a:solidFill>
              </a:rPr>
              <a:t>Evaluating Resources</a:t>
            </a:r>
            <a:endParaRPr lang="en-US" b="1" dirty="0">
              <a:solidFill>
                <a:srgbClr val="1F3D7C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646768" y="1295689"/>
            <a:ext cx="9707032" cy="476666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1F3D7C"/>
                </a:solidFill>
              </a:rPr>
              <a:t>Review process</a:t>
            </a:r>
            <a:endParaRPr lang="en-US" b="1" dirty="0" smtClean="0">
              <a:solidFill>
                <a:srgbClr val="1F3D7C"/>
              </a:solidFill>
            </a:endParaRPr>
          </a:p>
          <a:p>
            <a:r>
              <a:rPr lang="en-US" dirty="0"/>
              <a:t>Has the source been peer reviewed? credibility</a:t>
            </a:r>
          </a:p>
          <a:p>
            <a:endParaRPr lang="en-US" dirty="0"/>
          </a:p>
          <a:p>
            <a:r>
              <a:rPr lang="en-US" b="1" dirty="0">
                <a:solidFill>
                  <a:srgbClr val="1F3D7C"/>
                </a:solidFill>
              </a:rPr>
              <a:t>Currency</a:t>
            </a:r>
          </a:p>
          <a:p>
            <a:r>
              <a:rPr lang="en-US" dirty="0"/>
              <a:t>How recent is the source?</a:t>
            </a:r>
          </a:p>
          <a:p>
            <a:r>
              <a:rPr lang="en-US" dirty="0"/>
              <a:t>Sometimes older is better</a:t>
            </a:r>
          </a:p>
          <a:p>
            <a:endParaRPr lang="en-US" dirty="0"/>
          </a:p>
          <a:p>
            <a:r>
              <a:rPr lang="en-US" sz="3000" b="1" dirty="0">
                <a:solidFill>
                  <a:srgbClr val="1F3D7C"/>
                </a:solidFill>
              </a:rPr>
              <a:t>Perspective</a:t>
            </a:r>
          </a:p>
          <a:p>
            <a:r>
              <a:rPr lang="en-US" dirty="0"/>
              <a:t>What is the purpose of the source?</a:t>
            </a:r>
          </a:p>
          <a:p>
            <a:r>
              <a:rPr lang="en-US" dirty="0"/>
              <a:t>Education, factual, influence, selling something…etc.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54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64" y="6062354"/>
            <a:ext cx="1402327" cy="795647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0" y="-25399"/>
            <a:ext cx="12192003" cy="1350433"/>
            <a:chOff x="0" y="-19050"/>
            <a:chExt cx="9144002" cy="1012825"/>
          </a:xfrm>
        </p:grpSpPr>
        <p:sp>
          <p:nvSpPr>
            <p:cNvPr id="4" name="Rectangle 3"/>
            <p:cNvSpPr/>
            <p:nvPr/>
          </p:nvSpPr>
          <p:spPr>
            <a:xfrm>
              <a:off x="1235077" y="776288"/>
              <a:ext cx="7908925" cy="28575"/>
            </a:xfrm>
            <a:prstGeom prst="rect">
              <a:avLst/>
            </a:prstGeom>
            <a:solidFill>
              <a:srgbClr val="7F745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>
                <a:solidFill>
                  <a:srgbClr val="7F7457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776288"/>
              <a:ext cx="287338" cy="28575"/>
            </a:xfrm>
            <a:prstGeom prst="rect">
              <a:avLst/>
            </a:prstGeom>
            <a:solidFill>
              <a:srgbClr val="7F745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7F745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6" name="Picture 25" descr="arrow gold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802" y="-19050"/>
              <a:ext cx="1190625" cy="1012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646768" y="365125"/>
            <a:ext cx="9707031" cy="54003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1F3D7C"/>
                </a:solidFill>
              </a:rPr>
              <a:t>Evaluating </a:t>
            </a:r>
            <a:r>
              <a:rPr lang="en-US" b="1" dirty="0" smtClean="0">
                <a:solidFill>
                  <a:srgbClr val="1F3D7C"/>
                </a:solidFill>
              </a:rPr>
              <a:t>Websites</a:t>
            </a:r>
            <a:endParaRPr lang="en-US" b="1" dirty="0">
              <a:solidFill>
                <a:srgbClr val="1F3D7C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646768" y="1295689"/>
            <a:ext cx="9707032" cy="4766666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1F3D7C"/>
                </a:solidFill>
              </a:rPr>
              <a:t>Evaluating Websites</a:t>
            </a:r>
          </a:p>
          <a:p>
            <a:r>
              <a:rPr lang="en-US" dirty="0" smtClean="0"/>
              <a:t>Anyone </a:t>
            </a:r>
            <a:r>
              <a:rPr lang="en-US" dirty="0"/>
              <a:t>can add information on the internet.</a:t>
            </a:r>
          </a:p>
          <a:p>
            <a:r>
              <a:rPr lang="en-US" dirty="0"/>
              <a:t>Anyone can create a website.</a:t>
            </a:r>
          </a:p>
          <a:p>
            <a:r>
              <a:rPr lang="en-US" dirty="0"/>
              <a:t>Anyone can publish an article or a book.</a:t>
            </a:r>
          </a:p>
          <a:p>
            <a:r>
              <a:rPr lang="en-US" b="1" dirty="0" smtClean="0">
                <a:solidFill>
                  <a:srgbClr val="1F3D7C"/>
                </a:solidFill>
              </a:rPr>
              <a:t>BUT</a:t>
            </a:r>
            <a:endParaRPr lang="en-US" b="1" dirty="0">
              <a:solidFill>
                <a:srgbClr val="1F3D7C"/>
              </a:solidFill>
            </a:endParaRPr>
          </a:p>
          <a:p>
            <a:r>
              <a:rPr lang="en-US" dirty="0"/>
              <a:t>Is that person an expert in the topic?</a:t>
            </a:r>
          </a:p>
          <a:p>
            <a:r>
              <a:rPr lang="en-US" dirty="0"/>
              <a:t>Is the information up to date?</a:t>
            </a:r>
          </a:p>
          <a:p>
            <a:r>
              <a:rPr lang="en-US" dirty="0"/>
              <a:t>Is the information accurate?</a:t>
            </a:r>
          </a:p>
          <a:p>
            <a:r>
              <a:rPr lang="en-US" dirty="0"/>
              <a:t>Is the information bias?</a:t>
            </a:r>
          </a:p>
          <a:p>
            <a:r>
              <a:rPr lang="en-US" dirty="0"/>
              <a:t>Is it commercial?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62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64" y="6062354"/>
            <a:ext cx="1402327" cy="795647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0" y="-25399"/>
            <a:ext cx="12192003" cy="1350433"/>
            <a:chOff x="0" y="-19050"/>
            <a:chExt cx="9144002" cy="1012825"/>
          </a:xfrm>
        </p:grpSpPr>
        <p:sp>
          <p:nvSpPr>
            <p:cNvPr id="4" name="Rectangle 3"/>
            <p:cNvSpPr/>
            <p:nvPr/>
          </p:nvSpPr>
          <p:spPr>
            <a:xfrm>
              <a:off x="1235077" y="776288"/>
              <a:ext cx="7908925" cy="28575"/>
            </a:xfrm>
            <a:prstGeom prst="rect">
              <a:avLst/>
            </a:prstGeom>
            <a:solidFill>
              <a:srgbClr val="7F745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>
                <a:solidFill>
                  <a:srgbClr val="7F7457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776288"/>
              <a:ext cx="287338" cy="28575"/>
            </a:xfrm>
            <a:prstGeom prst="rect">
              <a:avLst/>
            </a:prstGeom>
            <a:solidFill>
              <a:srgbClr val="7F745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7F745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6" name="Picture 25" descr="arrow gold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802" y="-19050"/>
              <a:ext cx="1190625" cy="1012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646768" y="365125"/>
            <a:ext cx="9707031" cy="54003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1F3D7C"/>
                </a:solidFill>
              </a:rPr>
              <a:t>Evaluating Websites</a:t>
            </a:r>
            <a:endParaRPr lang="en-US" b="1" dirty="0">
              <a:solidFill>
                <a:srgbClr val="1F3D7C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40872" y="1295689"/>
            <a:ext cx="9912927" cy="4766666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1F3D7C"/>
                </a:solidFill>
              </a:rPr>
              <a:t>The 5 </a:t>
            </a:r>
            <a:r>
              <a:rPr lang="en-US" b="1" dirty="0" err="1" smtClean="0">
                <a:solidFill>
                  <a:srgbClr val="1F3D7C"/>
                </a:solidFill>
              </a:rPr>
              <a:t>Ws</a:t>
            </a:r>
            <a:endParaRPr lang="en-US" b="1" dirty="0" smtClean="0">
              <a:solidFill>
                <a:srgbClr val="1F3D7C"/>
              </a:solidFill>
            </a:endParaRPr>
          </a:p>
          <a:p>
            <a:r>
              <a:rPr lang="en-US" b="1" dirty="0">
                <a:solidFill>
                  <a:srgbClr val="1F3D7C"/>
                </a:solidFill>
              </a:rPr>
              <a:t>Who</a:t>
            </a:r>
          </a:p>
          <a:p>
            <a:r>
              <a:rPr lang="en-US" dirty="0"/>
              <a:t>Who wrote the pages</a:t>
            </a:r>
          </a:p>
          <a:p>
            <a:r>
              <a:rPr lang="en-US" dirty="0"/>
              <a:t>Is that person an expert</a:t>
            </a:r>
          </a:p>
          <a:p>
            <a:r>
              <a:rPr lang="en-US" dirty="0"/>
              <a:t>Can you find any information about the author</a:t>
            </a:r>
          </a:p>
          <a:p>
            <a:r>
              <a:rPr lang="en-US" dirty="0"/>
              <a:t>Is there a way to contact the author</a:t>
            </a:r>
          </a:p>
          <a:p>
            <a:r>
              <a:rPr lang="en-US" sz="3000" b="1" dirty="0">
                <a:solidFill>
                  <a:srgbClr val="1F3D7C"/>
                </a:solidFill>
              </a:rPr>
              <a:t>What?</a:t>
            </a:r>
          </a:p>
          <a:p>
            <a:r>
              <a:rPr lang="en-US" dirty="0"/>
              <a:t>What is the purpose of the site</a:t>
            </a:r>
          </a:p>
          <a:p>
            <a:r>
              <a:rPr lang="en-US" dirty="0"/>
              <a:t>Are there a lot of adds </a:t>
            </a:r>
          </a:p>
          <a:p>
            <a:r>
              <a:rPr lang="en-US" dirty="0"/>
              <a:t>Does the site reflect bias opinions</a:t>
            </a:r>
          </a:p>
          <a:p>
            <a:r>
              <a:rPr lang="en-US" dirty="0"/>
              <a:t>Is it easy to use</a:t>
            </a:r>
          </a:p>
          <a:p>
            <a:r>
              <a:rPr lang="en-US" dirty="0"/>
              <a:t>Is it clear and well designed</a:t>
            </a:r>
          </a:p>
          <a:p>
            <a:r>
              <a:rPr lang="en-US" dirty="0"/>
              <a:t>Is the information accurate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16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64" y="6062354"/>
            <a:ext cx="1402327" cy="795647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0" y="-25399"/>
            <a:ext cx="12192003" cy="1350433"/>
            <a:chOff x="0" y="-19050"/>
            <a:chExt cx="9144002" cy="1012825"/>
          </a:xfrm>
        </p:grpSpPr>
        <p:sp>
          <p:nvSpPr>
            <p:cNvPr id="4" name="Rectangle 3"/>
            <p:cNvSpPr/>
            <p:nvPr/>
          </p:nvSpPr>
          <p:spPr>
            <a:xfrm>
              <a:off x="1235077" y="776288"/>
              <a:ext cx="7908925" cy="28575"/>
            </a:xfrm>
            <a:prstGeom prst="rect">
              <a:avLst/>
            </a:prstGeom>
            <a:solidFill>
              <a:srgbClr val="7F745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>
                <a:solidFill>
                  <a:srgbClr val="7F7457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776288"/>
              <a:ext cx="287338" cy="28575"/>
            </a:xfrm>
            <a:prstGeom prst="rect">
              <a:avLst/>
            </a:prstGeom>
            <a:solidFill>
              <a:srgbClr val="7F745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7F745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6" name="Picture 25" descr="arrow gold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802" y="-19050"/>
              <a:ext cx="1190625" cy="1012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646768" y="365125"/>
            <a:ext cx="9707031" cy="54003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1F3D7C"/>
                </a:solidFill>
              </a:rPr>
              <a:t>Evaluating Websites</a:t>
            </a:r>
            <a:endParaRPr lang="en-US" b="1" dirty="0">
              <a:solidFill>
                <a:srgbClr val="1F3D7C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42473" y="1295689"/>
            <a:ext cx="9811326" cy="4766666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1F3D7C"/>
                </a:solidFill>
              </a:rPr>
              <a:t>The 5 </a:t>
            </a:r>
            <a:r>
              <a:rPr lang="en-US" b="1" dirty="0" err="1" smtClean="0">
                <a:solidFill>
                  <a:srgbClr val="1F3D7C"/>
                </a:solidFill>
              </a:rPr>
              <a:t>Ws</a:t>
            </a:r>
            <a:endParaRPr lang="en-US" b="1" dirty="0" smtClean="0">
              <a:solidFill>
                <a:srgbClr val="1F3D7C"/>
              </a:solidFill>
            </a:endParaRPr>
          </a:p>
          <a:p>
            <a:r>
              <a:rPr lang="en-US" sz="3300" b="1" dirty="0">
                <a:solidFill>
                  <a:srgbClr val="1F3D7C"/>
                </a:solidFill>
              </a:rPr>
              <a:t>When?</a:t>
            </a:r>
          </a:p>
          <a:p>
            <a:r>
              <a:rPr lang="en-US" sz="2600" dirty="0"/>
              <a:t>When was it created</a:t>
            </a:r>
          </a:p>
          <a:p>
            <a:r>
              <a:rPr lang="en-US" sz="2600" dirty="0"/>
              <a:t>Is it updated regularly</a:t>
            </a:r>
          </a:p>
          <a:p>
            <a:r>
              <a:rPr lang="en-US" sz="2600" dirty="0"/>
              <a:t>The links provided works or not</a:t>
            </a:r>
          </a:p>
          <a:p>
            <a:r>
              <a:rPr lang="en-US" sz="3300" b="1" dirty="0">
                <a:solidFill>
                  <a:srgbClr val="1F3D7C"/>
                </a:solidFill>
              </a:rPr>
              <a:t>Where?</a:t>
            </a:r>
          </a:p>
          <a:p>
            <a:r>
              <a:rPr lang="en-US" sz="2600" dirty="0"/>
              <a:t>Where does the information come from</a:t>
            </a:r>
          </a:p>
          <a:p>
            <a:r>
              <a:rPr lang="en-US" sz="2600" dirty="0"/>
              <a:t>Are there any references</a:t>
            </a:r>
          </a:p>
          <a:p>
            <a:r>
              <a:rPr lang="en-US" sz="2600" dirty="0"/>
              <a:t>What is the domain of the site: ORG, NET, COM, GOV, EDU</a:t>
            </a:r>
          </a:p>
          <a:p>
            <a:r>
              <a:rPr lang="en-US" sz="2600" dirty="0"/>
              <a:t>Does the URL include the name of the organization, institution, a person </a:t>
            </a:r>
            <a:r>
              <a:rPr lang="en-US" sz="2600" dirty="0" smtClean="0"/>
              <a:t>name</a:t>
            </a:r>
          </a:p>
          <a:p>
            <a:r>
              <a:rPr lang="en-US" sz="3400" b="1" dirty="0">
                <a:solidFill>
                  <a:srgbClr val="1F3D7C"/>
                </a:solidFill>
              </a:rPr>
              <a:t>Why?</a:t>
            </a:r>
          </a:p>
          <a:p>
            <a:r>
              <a:rPr lang="en-US" dirty="0"/>
              <a:t>Why is the information useful</a:t>
            </a:r>
          </a:p>
          <a:p>
            <a:r>
              <a:rPr lang="en-US" dirty="0"/>
              <a:t>Why should I use information from that site</a:t>
            </a:r>
          </a:p>
          <a:p>
            <a:r>
              <a:rPr lang="en-US" dirty="0"/>
              <a:t>Why is it better than another source</a:t>
            </a:r>
          </a:p>
          <a:p>
            <a:endParaRPr lang="en-US" sz="26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52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64" y="6062354"/>
            <a:ext cx="1402327" cy="795647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0" y="-25399"/>
            <a:ext cx="12192003" cy="1350433"/>
            <a:chOff x="0" y="-19050"/>
            <a:chExt cx="9144002" cy="1012825"/>
          </a:xfrm>
        </p:grpSpPr>
        <p:sp>
          <p:nvSpPr>
            <p:cNvPr id="4" name="Rectangle 3"/>
            <p:cNvSpPr/>
            <p:nvPr/>
          </p:nvSpPr>
          <p:spPr>
            <a:xfrm>
              <a:off x="1235077" y="776288"/>
              <a:ext cx="7908925" cy="28575"/>
            </a:xfrm>
            <a:prstGeom prst="rect">
              <a:avLst/>
            </a:prstGeom>
            <a:solidFill>
              <a:srgbClr val="7F745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>
                <a:solidFill>
                  <a:srgbClr val="7F7457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776288"/>
              <a:ext cx="287338" cy="28575"/>
            </a:xfrm>
            <a:prstGeom prst="rect">
              <a:avLst/>
            </a:prstGeom>
            <a:solidFill>
              <a:srgbClr val="7F745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7F745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6" name="Picture 25" descr="arrow gold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802" y="-19050"/>
              <a:ext cx="1190625" cy="1012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646768" y="365125"/>
            <a:ext cx="9707031" cy="54003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1F3D7C"/>
                </a:solidFill>
              </a:rPr>
              <a:t>The C.R.A.P. Method</a:t>
            </a:r>
            <a:endParaRPr lang="en-US" b="1" dirty="0">
              <a:solidFill>
                <a:srgbClr val="1F3D7C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73291" y="1295688"/>
            <a:ext cx="9380508" cy="530831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400" b="1" dirty="0">
                <a:solidFill>
                  <a:srgbClr val="1F3D7C"/>
                </a:solidFill>
              </a:rPr>
              <a:t>Currency</a:t>
            </a:r>
          </a:p>
          <a:p>
            <a:pPr marL="0" indent="0">
              <a:buNone/>
            </a:pPr>
            <a:r>
              <a:rPr lang="en-US" sz="3400" dirty="0"/>
              <a:t>When was it written</a:t>
            </a:r>
          </a:p>
          <a:p>
            <a:pPr marL="0" indent="0">
              <a:buNone/>
            </a:pPr>
            <a:r>
              <a:rPr lang="en-US" sz="3400" dirty="0"/>
              <a:t>How recent</a:t>
            </a:r>
          </a:p>
          <a:p>
            <a:pPr marL="0" indent="0">
              <a:buNone/>
            </a:pPr>
            <a:r>
              <a:rPr lang="en-US" sz="3400" b="1" dirty="0">
                <a:solidFill>
                  <a:srgbClr val="1F3D7C"/>
                </a:solidFill>
              </a:rPr>
              <a:t>Reliability</a:t>
            </a:r>
          </a:p>
          <a:p>
            <a:pPr marL="0" indent="0">
              <a:buNone/>
            </a:pPr>
            <a:r>
              <a:rPr lang="en-US" sz="3400" dirty="0"/>
              <a:t>What kind of information included</a:t>
            </a:r>
          </a:p>
          <a:p>
            <a:pPr marL="0" indent="0">
              <a:buNone/>
            </a:pPr>
            <a:r>
              <a:rPr lang="en-US" sz="3400" dirty="0"/>
              <a:t>Based on your need, is it accurate</a:t>
            </a:r>
          </a:p>
          <a:p>
            <a:pPr marL="0" indent="0">
              <a:buNone/>
            </a:pPr>
            <a:r>
              <a:rPr lang="en-US" sz="3400" dirty="0"/>
              <a:t>Any references available</a:t>
            </a:r>
          </a:p>
          <a:p>
            <a:pPr marL="0" indent="0">
              <a:buNone/>
            </a:pPr>
            <a:r>
              <a:rPr lang="en-US" sz="3400" dirty="0"/>
              <a:t>If there are links, do they work</a:t>
            </a:r>
          </a:p>
          <a:p>
            <a:pPr marL="0" indent="0">
              <a:buNone/>
            </a:pPr>
            <a:r>
              <a:rPr lang="en-US" sz="3400" b="1" dirty="0">
                <a:solidFill>
                  <a:srgbClr val="1F3D7C"/>
                </a:solidFill>
              </a:rPr>
              <a:t>Authority</a:t>
            </a:r>
          </a:p>
          <a:p>
            <a:pPr marL="0" indent="0">
              <a:buNone/>
            </a:pPr>
            <a:r>
              <a:rPr lang="en-US" sz="3400" dirty="0"/>
              <a:t>Who is the author </a:t>
            </a:r>
          </a:p>
          <a:p>
            <a:pPr marL="0" indent="0">
              <a:buNone/>
            </a:pPr>
            <a:r>
              <a:rPr lang="en-US" sz="3400" dirty="0"/>
              <a:t>Is contact information available</a:t>
            </a:r>
          </a:p>
          <a:p>
            <a:pPr marL="0" indent="0">
              <a:buNone/>
            </a:pPr>
            <a:r>
              <a:rPr lang="en-US" sz="3400" dirty="0"/>
              <a:t>Who is the publisher</a:t>
            </a:r>
          </a:p>
          <a:p>
            <a:pPr marL="0" indent="0">
              <a:buNone/>
            </a:pPr>
            <a:r>
              <a:rPr lang="en-US" sz="3400" dirty="0"/>
              <a:t>Are there any adds on the web site</a:t>
            </a:r>
          </a:p>
          <a:p>
            <a:pPr marL="0" indent="0">
              <a:buNone/>
            </a:pPr>
            <a:r>
              <a:rPr lang="en-US" sz="3400" b="1" dirty="0">
                <a:solidFill>
                  <a:srgbClr val="1F3D7C"/>
                </a:solidFill>
              </a:rPr>
              <a:t>Purpose</a:t>
            </a:r>
          </a:p>
          <a:p>
            <a:pPr marL="0" indent="0">
              <a:buNone/>
            </a:pPr>
            <a:r>
              <a:rPr lang="en-US" sz="3400" dirty="0"/>
              <a:t>Is the information fact or opinion based</a:t>
            </a:r>
          </a:p>
          <a:p>
            <a:pPr marL="0" indent="0">
              <a:buNone/>
            </a:pPr>
            <a:r>
              <a:rPr lang="en-US" sz="3400" dirty="0"/>
              <a:t>Do you feel that it’s bias</a:t>
            </a:r>
          </a:p>
          <a:p>
            <a:pPr marL="0" indent="0">
              <a:buNone/>
            </a:pPr>
            <a:r>
              <a:rPr lang="en-US" sz="3400" dirty="0"/>
              <a:t>Who is the intended audience</a:t>
            </a:r>
          </a:p>
          <a:p>
            <a:endParaRPr lang="en-US" sz="26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57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64" y="6062354"/>
            <a:ext cx="1402327" cy="795647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0" y="-25399"/>
            <a:ext cx="12192003" cy="1350433"/>
            <a:chOff x="0" y="-19050"/>
            <a:chExt cx="9144002" cy="1012825"/>
          </a:xfrm>
        </p:grpSpPr>
        <p:sp>
          <p:nvSpPr>
            <p:cNvPr id="4" name="Rectangle 3"/>
            <p:cNvSpPr/>
            <p:nvPr/>
          </p:nvSpPr>
          <p:spPr>
            <a:xfrm>
              <a:off x="1235077" y="776288"/>
              <a:ext cx="7908925" cy="28575"/>
            </a:xfrm>
            <a:prstGeom prst="rect">
              <a:avLst/>
            </a:prstGeom>
            <a:solidFill>
              <a:srgbClr val="7F745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>
                <a:solidFill>
                  <a:srgbClr val="7F7457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776288"/>
              <a:ext cx="287338" cy="28575"/>
            </a:xfrm>
            <a:prstGeom prst="rect">
              <a:avLst/>
            </a:prstGeom>
            <a:solidFill>
              <a:srgbClr val="7F745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rgbClr val="7F745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pic>
          <p:nvPicPr>
            <p:cNvPr id="6" name="Picture 25" descr="arrow gold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802" y="-19050"/>
              <a:ext cx="1190625" cy="1012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646768" y="365125"/>
            <a:ext cx="9707031" cy="54003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1F3D7C"/>
                </a:solidFill>
              </a:rPr>
              <a:t>Evaluating Websites</a:t>
            </a:r>
            <a:endParaRPr lang="en-US" b="1" dirty="0">
              <a:solidFill>
                <a:srgbClr val="1F3D7C"/>
              </a:solidFill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568" y="1203038"/>
            <a:ext cx="9148231" cy="5111199"/>
          </a:xfrm>
        </p:spPr>
      </p:pic>
    </p:spTree>
    <p:extLst>
      <p:ext uri="{BB962C8B-B14F-4D97-AF65-F5344CB8AC3E}">
        <p14:creationId xmlns:p14="http://schemas.microsoft.com/office/powerpoint/2010/main" val="61331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Public"/>
  <p:tag name="BJHEADERFOOTERTEXTMARKING" val="Publi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Public"/>
  <p:tag name="BJHEADERFOOTERTEXTMARKING" val="Public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Public"/>
  <p:tag name="BJHEADERFOOTERTEXTMARKING" val="Public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Public"/>
  <p:tag name="BJHEADERFOOTERTEXTMARKING" val="Publi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Public"/>
  <p:tag name="BJHEADERFOOTERTEXTMARKING" val="Publi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Public"/>
  <p:tag name="BJHEADERFOOTERTEXTMARKING" val="Public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Public"/>
  <p:tag name="BJHEADERFOOTERTEXTMARKING" val="Public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Public"/>
  <p:tag name="BJHEADERFOOTERTEXTMARKING" val="Public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Public"/>
  <p:tag name="BJHEADERFOOTERTEXTMARKING" val="Public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Public"/>
  <p:tag name="BJHEADERFOOTERTEXTMARKING" val="Public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Public"/>
  <p:tag name="BJHEADERFOOTERTEXTMARKING" val="Public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Public"/>
  <p:tag name="BJHEADERFOOTERTEXTMARKING" val="Publi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d="http://www.w3.org/2001/XMLSchema" xmlns:xsi="http://www.w3.org/2001/XMLSchema-instance" xmlns="http://www.boldonjames.com/2008/01/sie/internal/label" sislVersion="0" policy="f3f3af85-c02c-49ba-9817-ac3e6e740796" origin="userSelected">
  <element uid="fbda1650-e3b1-4160-908b-755b19afc5a9" value=""/>
</sisl>
</file>

<file path=customXml/itemProps1.xml><?xml version="1.0" encoding="utf-8"?>
<ds:datastoreItem xmlns:ds="http://schemas.openxmlformats.org/officeDocument/2006/customXml" ds:itemID="{E5E20BFB-C14C-49C8-9BEE-94EF42B2334F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21193</TotalTime>
  <Words>461</Words>
  <Application>Microsoft Office PowerPoint</Application>
  <PresentationFormat>Widescreen</PresentationFormat>
  <Paragraphs>133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MS PGothic</vt:lpstr>
      <vt:lpstr>Arial</vt:lpstr>
      <vt:lpstr>Calibri</vt:lpstr>
      <vt:lpstr>Calibri Light</vt:lpstr>
      <vt:lpstr>Office Theme</vt:lpstr>
      <vt:lpstr>PowerPoint Presentation</vt:lpstr>
      <vt:lpstr>Evaluating Resources</vt:lpstr>
      <vt:lpstr>Evaluating Resources</vt:lpstr>
      <vt:lpstr>Evaluating Resources</vt:lpstr>
      <vt:lpstr>Evaluating Websites</vt:lpstr>
      <vt:lpstr>Evaluating Websites</vt:lpstr>
      <vt:lpstr>Evaluating Websites</vt:lpstr>
      <vt:lpstr>The C.R.A.P. Method</vt:lpstr>
      <vt:lpstr>Evaluating Websites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Ayesha Mohamed Al Teneiji</dc:creator>
  <cp:keywords>Public</cp:keywords>
  <cp:lastModifiedBy>Asmaa Saad Assim</cp:lastModifiedBy>
  <cp:revision>402</cp:revision>
  <cp:lastPrinted>2019-05-28T05:14:29Z</cp:lastPrinted>
  <dcterms:created xsi:type="dcterms:W3CDTF">2018-04-11T09:14:11Z</dcterms:created>
  <dcterms:modified xsi:type="dcterms:W3CDTF">2020-05-13T07:26:10Z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9574e508-c470-4d6e-9ec7-f20d8eea892b</vt:lpwstr>
  </property>
  <property fmtid="{D5CDD505-2E9C-101B-9397-08002B2CF9AE}" pid="3" name="bjSaver">
    <vt:lpwstr>ZPY2WRpJFYABQwxs+h7FFMh2W8A3taEp</vt:lpwstr>
  </property>
  <property fmtid="{D5CDD505-2E9C-101B-9397-08002B2CF9AE}" pid="4" name="bjDocumentLabelXML">
    <vt:lpwstr>&lt;?xml version="1.0" encoding="us-ascii"?&gt;&lt;sisl xmlns:xsd="http://www.w3.org/2001/XMLSchema" xmlns:xsi="http://www.w3.org/2001/XMLSchema-instance" sislVersion="0" policy="f3f3af85-c02c-49ba-9817-ac3e6e740796" origin="userSelected" xmlns="http://www.boldonj</vt:lpwstr>
  </property>
  <property fmtid="{D5CDD505-2E9C-101B-9397-08002B2CF9AE}" pid="5" name="bjDocumentLabelXML-0">
    <vt:lpwstr>ames.com/2008/01/sie/internal/label"&gt;&lt;element uid="fbda1650-e3b1-4160-908b-755b19afc5a9" value="" /&gt;&lt;/sisl&gt;</vt:lpwstr>
  </property>
  <property fmtid="{D5CDD505-2E9C-101B-9397-08002B2CF9AE}" pid="6" name="bjDocumentSecurityLabel">
    <vt:lpwstr>Public</vt:lpwstr>
  </property>
</Properties>
</file>